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6" r:id="rId1"/>
  </p:sldMasterIdLst>
  <p:notesMasterIdLst>
    <p:notesMasterId r:id="rId38"/>
  </p:notesMasterIdLst>
  <p:handoutMasterIdLst>
    <p:handoutMasterId r:id="rId39"/>
  </p:handoutMasterIdLst>
  <p:sldIdLst>
    <p:sldId id="1173" r:id="rId2"/>
    <p:sldId id="1185" r:id="rId3"/>
    <p:sldId id="1184" r:id="rId4"/>
    <p:sldId id="1186" r:id="rId5"/>
    <p:sldId id="1188" r:id="rId6"/>
    <p:sldId id="1158" r:id="rId7"/>
    <p:sldId id="1163" r:id="rId8"/>
    <p:sldId id="1159" r:id="rId9"/>
    <p:sldId id="1160" r:id="rId10"/>
    <p:sldId id="1162" r:id="rId11"/>
    <p:sldId id="1180" r:id="rId12"/>
    <p:sldId id="1161" r:id="rId13"/>
    <p:sldId id="1144" r:id="rId14"/>
    <p:sldId id="1172" r:id="rId15"/>
    <p:sldId id="1174" r:id="rId16"/>
    <p:sldId id="1168" r:id="rId17"/>
    <p:sldId id="1169" r:id="rId18"/>
    <p:sldId id="1148" r:id="rId19"/>
    <p:sldId id="1166" r:id="rId20"/>
    <p:sldId id="1167" r:id="rId21"/>
    <p:sldId id="1164" r:id="rId22"/>
    <p:sldId id="1171" r:id="rId23"/>
    <p:sldId id="1183" r:id="rId24"/>
    <p:sldId id="1181" r:id="rId25"/>
    <p:sldId id="1149" r:id="rId26"/>
    <p:sldId id="1150" r:id="rId27"/>
    <p:sldId id="1176" r:id="rId28"/>
    <p:sldId id="1177" r:id="rId29"/>
    <p:sldId id="1146" r:id="rId30"/>
    <p:sldId id="1151" r:id="rId31"/>
    <p:sldId id="1142" r:id="rId32"/>
    <p:sldId id="1152" r:id="rId33"/>
    <p:sldId id="1178" r:id="rId34"/>
    <p:sldId id="1179" r:id="rId35"/>
    <p:sldId id="1154" r:id="rId36"/>
    <p:sldId id="1187" r:id="rId37"/>
  </p:sldIdLst>
  <p:sldSz cx="9144000" cy="6858000" type="screen4x3"/>
  <p:notesSz cx="6797675" cy="992663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0000"/>
    <a:srgbClr val="FFAA01"/>
    <a:srgbClr val="F99707"/>
    <a:srgbClr val="FCB504"/>
    <a:srgbClr val="B52217"/>
    <a:srgbClr val="960000"/>
    <a:srgbClr val="A40000"/>
    <a:srgbClr val="D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353" autoAdjust="0"/>
  </p:normalViewPr>
  <p:slideViewPr>
    <p:cSldViewPr>
      <p:cViewPr varScale="1">
        <p:scale>
          <a:sx n="68" d="100"/>
          <a:sy n="68" d="100"/>
        </p:scale>
        <p:origin x="1867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322"/>
    </p:cViewPr>
  </p:sorterViewPr>
  <p:notesViewPr>
    <p:cSldViewPr>
      <p:cViewPr varScale="1">
        <p:scale>
          <a:sx n="81" d="100"/>
          <a:sy n="81" d="100"/>
        </p:scale>
        <p:origin x="-2844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7F52D72-ED1D-48E3-B38D-D27DF71D5328}" type="datetimeFigureOut">
              <a:rPr lang="de-AT"/>
              <a:pPr>
                <a:defRPr/>
              </a:pPr>
              <a:t>14.04.2024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B8876E5-8CB2-488D-BB52-3FDCCA373F31}" type="slidenum">
              <a:rPr lang="de-AT"/>
              <a:pPr>
                <a:defRPr/>
              </a:pPr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48035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163736-15EA-4775-815E-DDF88F21B7ED}" type="datetimeFigureOut">
              <a:rPr lang="de-AT"/>
              <a:pPr>
                <a:defRPr/>
              </a:pPr>
              <a:t>14.04.2024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AT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AT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6EAC6C9-0F3A-40E0-896B-88DE66496CB5}" type="slidenum">
              <a:rPr lang="de-AT"/>
              <a:pPr>
                <a:defRPr/>
              </a:pPr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1234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11589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66088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Ca. 9kWh/W </a:t>
            </a:r>
            <a:r>
              <a:rPr lang="de-AT" dirty="0">
                <a:sym typeface="Wingdings" panose="05000000000000000000" pitchFamily="2" charset="2"/>
              </a:rPr>
              <a:t> ca. 3€/Watt 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18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64791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Fließ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467544" y="1268761"/>
            <a:ext cx="8208912" cy="4680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541337" indent="0">
              <a:buNone/>
              <a:defRPr sz="2400"/>
            </a:lvl2pPr>
            <a:lvl3pPr marL="1073150" indent="0">
              <a:buNone/>
              <a:defRPr sz="2200"/>
            </a:lvl3pPr>
            <a:lvl4pPr marL="1436687" indent="0">
              <a:buNone/>
              <a:defRPr/>
            </a:lvl4pPr>
          </a:lstStyle>
          <a:p>
            <a:pPr lvl="0"/>
            <a:r>
              <a:rPr lang="en-US" dirty="0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Aufzählu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467544" y="1268761"/>
            <a:ext cx="8208912" cy="4680520"/>
          </a:xfrm>
          <a:prstGeom prst="rect">
            <a:avLst/>
          </a:prstGeom>
        </p:spPr>
        <p:txBody>
          <a:bodyPr/>
          <a:lstStyle>
            <a:lvl1pPr marL="514350" indent="-514350"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defRPr sz="2600" baseline="0"/>
            </a:lvl1pPr>
            <a:lvl2pPr marL="998537" indent="-457200">
              <a:buClr>
                <a:schemeClr val="tx1">
                  <a:lumMod val="65000"/>
                  <a:lumOff val="35000"/>
                </a:schemeClr>
              </a:buClr>
              <a:buFont typeface="+mj-lt"/>
              <a:buAutoNum type="alphaLcPeriod"/>
              <a:defRPr sz="2300"/>
            </a:lvl2pPr>
            <a:lvl3pPr marL="1530350" indent="-457200">
              <a:buSzPct val="100000"/>
              <a:buFont typeface="Wingdings" pitchFamily="2" charset="2"/>
              <a:buChar char="§"/>
              <a:defRPr sz="2000" baseline="0"/>
            </a:lvl3pPr>
            <a:lvl4pPr marL="1893887" indent="-457200">
              <a:buFont typeface="+mj-lt"/>
              <a:buAutoNum type="arabicPeriod"/>
              <a:defRPr/>
            </a:lvl4pPr>
          </a:lstStyle>
          <a:p>
            <a:pPr lvl="0"/>
            <a:r>
              <a:rPr lang="en-US" dirty="0"/>
              <a:t>Textmasterformate durch Klicken bearbeiten</a:t>
            </a:r>
          </a:p>
          <a:p>
            <a:pPr lvl="1"/>
            <a:r>
              <a:rPr lang="en-US" dirty="0"/>
              <a:t>Zweite Ebene</a:t>
            </a:r>
          </a:p>
          <a:p>
            <a:pPr lvl="2"/>
            <a:r>
              <a:rPr lang="en-US" dirty="0"/>
              <a:t>Dritte Ebene</a:t>
            </a:r>
          </a:p>
          <a:p>
            <a:pPr lvl="3"/>
            <a:r>
              <a:rPr lang="en-US" dirty="0"/>
              <a:t>Vierte Ebene</a:t>
            </a:r>
          </a:p>
          <a:p>
            <a:pPr lvl="4"/>
            <a:r>
              <a:rPr lang="en-US" dirty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lis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68313" y="1268760"/>
            <a:ext cx="8207375" cy="4608165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400"/>
            </a:lvl2pPr>
          </a:lstStyle>
          <a:p>
            <a:pPr lvl="0"/>
            <a:r>
              <a:rPr lang="en-US" dirty="0"/>
              <a:t>Textmasterformate durch Klicken bearbeiten</a:t>
            </a:r>
          </a:p>
          <a:p>
            <a:pPr lvl="1"/>
            <a:r>
              <a:rPr lang="en-US" dirty="0"/>
              <a:t>Zweite Ebene</a:t>
            </a:r>
          </a:p>
          <a:p>
            <a:pPr lvl="2"/>
            <a:r>
              <a:rPr lang="en-US" dirty="0"/>
              <a:t>Dritte Ebene</a:t>
            </a:r>
          </a:p>
          <a:p>
            <a:pPr lvl="3"/>
            <a:r>
              <a:rPr lang="en-US" dirty="0"/>
              <a:t>Vierte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413"/>
            <a:ext cx="8229600" cy="1143000"/>
          </a:xfrm>
        </p:spPr>
        <p:txBody>
          <a:bodyPr/>
          <a:lstStyle/>
          <a:p>
            <a:r>
              <a:rPr lang="en-US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Textmasterformate durch Klicken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70000">
              <a:schemeClr val="bg1">
                <a:tint val="80000"/>
                <a:satMod val="300000"/>
                <a:lumMod val="85000"/>
                <a:lumOff val="1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-7455" y="-12449"/>
            <a:ext cx="9252520" cy="849161"/>
          </a:xfrm>
          <a:prstGeom prst="rect">
            <a:avLst/>
          </a:prstGeom>
          <a:gradFill flip="none" rotWithShape="1">
            <a:gsLst>
              <a:gs pos="27000">
                <a:srgbClr val="4879B4"/>
              </a:gs>
              <a:gs pos="0">
                <a:schemeClr val="tx2"/>
              </a:gs>
              <a:gs pos="50000">
                <a:schemeClr val="accent1"/>
              </a:gs>
              <a:gs pos="10000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AT"/>
          </a:p>
        </p:txBody>
      </p:sp>
      <p:sp>
        <p:nvSpPr>
          <p:cNvPr id="12" name="Rechteck 11"/>
          <p:cNvSpPr/>
          <p:nvPr userDrawn="1"/>
        </p:nvSpPr>
        <p:spPr>
          <a:xfrm>
            <a:off x="-7938" y="-26988"/>
            <a:ext cx="9253538" cy="809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AT"/>
          </a:p>
        </p:txBody>
      </p:sp>
      <p:sp>
        <p:nvSpPr>
          <p:cNvPr id="5" name="Titelplatzhalter 4"/>
          <p:cNvSpPr>
            <a:spLocks noGrp="1"/>
          </p:cNvSpPr>
          <p:nvPr>
            <p:ph type="title"/>
          </p:nvPr>
        </p:nvSpPr>
        <p:spPr>
          <a:xfrm>
            <a:off x="457200" y="12541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Masterfolie</a:t>
            </a:r>
            <a:endParaRPr lang="de-AT" dirty="0"/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349250" y="6361113"/>
            <a:ext cx="1343025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t>Seite </a:t>
            </a: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  <a:sym typeface="Wingdings" pitchFamily="2" charset="2"/>
              </a:rPr>
              <a:t></a:t>
            </a: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t> </a:t>
            </a:r>
            <a:fld id="{C5A4FFB9-E613-43CD-964A-AE1E9E6225EE}" type="slidenum">
              <a:rPr lang="de-DE" sz="100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‹Nr.›</a:t>
            </a:fld>
            <a:endParaRPr lang="de-DE" sz="1000" dirty="0">
              <a:solidFill>
                <a:schemeClr val="bg1">
                  <a:lumMod val="50000"/>
                </a:schemeClr>
              </a:solidFill>
              <a:latin typeface="+mn-lt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269875" indent="-269875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SzPct val="80000"/>
        <a:buFont typeface="Wingdings" pitchFamily="2" charset="2"/>
        <a:buChar char="§"/>
        <a:defRPr sz="28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1pPr>
      <a:lvl2pPr marL="895350" indent="-354013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Font typeface="Symbol" pitchFamily="18" charset="2"/>
        <a:buChar char="-"/>
        <a:defRPr sz="25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2pPr>
      <a:lvl3pPr marL="1343025" indent="-269875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SzPct val="80000"/>
        <a:buFont typeface="Wingdings" pitchFamily="2" charset="2"/>
        <a:buChar char="§"/>
        <a:defRPr sz="22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3pPr>
      <a:lvl4pPr marL="1790700" indent="-354013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Font typeface="Symbol" pitchFamily="18" charset="2"/>
        <a:buChar char="-"/>
        <a:defRPr sz="20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tl-leo/sperlhof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ome-assistant.io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d-nb.info/1154866785/34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mLV6lJLzSU&amp;ab_channel=HomeAssistant" TargetMode="External"/><Relationship Id="rId2" Type="http://schemas.openxmlformats.org/officeDocument/2006/relationships/hyperlink" Target="https://www.nabucasa.com/about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ome-assistant.io/installation/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ichelt.de/de/de/barebone-pc-brix-gb-bmpd-6005-gb-bmpd-6005-p327306.html?PROVID=2788&amp;&amp;r=1&amp;gclid=Cj0KCQiAsoycBhC6ARIsAPPbeLssHV-oHm1JPbvF8I1jtClGwSqG6yIezE4Lrs4caFJN_9D8VgHP_yoaAgULEALw_wc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fragab.de/1452pcTh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community.home-assistant.io/t/moving-ha-to-docker-trying-to-restore-a-backup/477800/4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www.youtube.com/watch?v=YzgYYkOrnhQ&amp;ab_channel=HomeAssistant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hasshmo.dynv6.net/dashboard-tablet/0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hyperlink" Target="https://www.home-assistant.io/integrations" TargetMode="Externa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jpe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8BCD45-5702-3D20-4C13-73C6ADCDA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Kursunterlagen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62AD668-C3FB-A685-CECD-6119ADE90B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dirty="0"/>
              <a:t>IoT-Netz</a:t>
            </a:r>
          </a:p>
          <a:p>
            <a:pPr lvl="1"/>
            <a:r>
              <a:rPr lang="de-AT" dirty="0" err="1"/>
              <a:t>iot</a:t>
            </a:r>
            <a:r>
              <a:rPr lang="de-AT" dirty="0"/>
              <a:t>/</a:t>
            </a:r>
            <a:r>
              <a:rPr lang="de-AT" dirty="0" err="1"/>
              <a:t>smarthome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Github</a:t>
            </a:r>
            <a:endParaRPr lang="de-AT" dirty="0"/>
          </a:p>
          <a:p>
            <a:pPr lvl="1"/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hlinkClick r:id="rId2"/>
              </a:rPr>
              <a:t>https://github.com/htl-leo/sperlhof</a:t>
            </a:r>
            <a:r>
              <a:rPr lang="de-AT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</a:p>
          <a:p>
            <a:pPr lvl="1"/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22289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12FD65-253A-7BCE-18AD-CDCA226DF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Ein neuer Anlauf aus dem Chaos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431D8F-AF9F-0E4D-5123-D6A071B9A0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endParaRPr lang="de-AT" dirty="0"/>
          </a:p>
        </p:txBody>
      </p:sp>
      <p:pic>
        <p:nvPicPr>
          <p:cNvPr id="1030" name="Picture 6" descr="Matter: Diese Geräteklassen unterstützt der neue Smart Home Standard | NEXT  by tink">
            <a:extLst>
              <a:ext uri="{FF2B5EF4-FFF2-40B4-BE49-F238E27FC236}">
                <a16:creationId xmlns:a16="http://schemas.microsoft.com/office/drawing/2014/main" id="{6F619115-A0D4-41FC-E6D9-5793F3668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980728"/>
            <a:ext cx="7344816" cy="550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347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A7708E-6AAE-E174-710D-8605481B8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Zigbee</a:t>
            </a:r>
            <a:r>
              <a:rPr lang="de-AT" dirty="0"/>
              <a:t> und Matter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B7F4B6-4A69-62F1-DB3C-E9718D729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92790D6-F450-D799-1C78-5D2D02249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7" y="1101104"/>
            <a:ext cx="7515225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45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B62AB7-0E32-64A2-DDC2-3AF37E0A6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Viele der Player waren schon 2005 dabei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F2F8C10-6E50-7544-3034-BE3A562491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dirty="0"/>
              <a:t>ZigBee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C3A74E-7864-8C8B-6C87-D30E8CCFC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772816"/>
            <a:ext cx="7236296" cy="453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963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AEE892-9EC3-6AC9-A7F5-F565468C6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10" y="111214"/>
            <a:ext cx="8229600" cy="1143000"/>
          </a:xfrm>
        </p:spPr>
        <p:txBody>
          <a:bodyPr/>
          <a:lstStyle/>
          <a:p>
            <a:r>
              <a:rPr lang="de-AT" dirty="0"/>
              <a:t>Wieso also </a:t>
            </a:r>
            <a:r>
              <a:rPr lang="de-AT" dirty="0" err="1"/>
              <a:t>HomeAssistant</a:t>
            </a:r>
            <a:r>
              <a:rPr lang="de-AT" dirty="0"/>
              <a:t>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D9D9CB-60CF-AEBE-9965-F81E634387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dirty="0"/>
              <a:t>Integrationsplattform für ALLE </a:t>
            </a:r>
            <a:r>
              <a:rPr lang="de-AT" dirty="0" err="1"/>
              <a:t>Iot</a:t>
            </a:r>
            <a:r>
              <a:rPr lang="de-AT" dirty="0"/>
              <a:t>-Systeme/Devices</a:t>
            </a:r>
          </a:p>
          <a:p>
            <a:pPr lvl="1"/>
            <a:r>
              <a:rPr lang="de-AT" dirty="0"/>
              <a:t>Muss Matter erst erreichen</a:t>
            </a:r>
          </a:p>
          <a:p>
            <a:r>
              <a:rPr lang="de-AT" dirty="0" err="1"/>
              <a:t>OpenSource</a:t>
            </a:r>
            <a:endParaRPr lang="de-AT" dirty="0"/>
          </a:p>
          <a:p>
            <a:r>
              <a:rPr lang="de-AT" dirty="0" err="1"/>
              <a:t>LocalControl</a:t>
            </a:r>
            <a:r>
              <a:rPr lang="de-AT" dirty="0"/>
              <a:t> </a:t>
            </a:r>
            <a:r>
              <a:rPr lang="de-AT" dirty="0">
                <a:sym typeface="Wingdings" panose="05000000000000000000" pitchFamily="2" charset="2"/>
              </a:rPr>
              <a:t> Cloud minimieren</a:t>
            </a:r>
            <a:endParaRPr lang="de-AT" dirty="0"/>
          </a:p>
          <a:p>
            <a:r>
              <a:rPr lang="de-AT" dirty="0"/>
              <a:t>Erweiterbarkeit über </a:t>
            </a:r>
            <a:r>
              <a:rPr lang="de-AT" dirty="0" err="1"/>
              <a:t>AddOns</a:t>
            </a:r>
            <a:r>
              <a:rPr lang="de-AT" dirty="0"/>
              <a:t>/Integrationen</a:t>
            </a:r>
          </a:p>
          <a:p>
            <a:pPr lvl="1"/>
            <a:r>
              <a:rPr lang="de-AT" dirty="0"/>
              <a:t>Offiziell und aus </a:t>
            </a:r>
            <a:r>
              <a:rPr lang="de-AT" dirty="0" err="1"/>
              <a:t>CustumRepositories</a:t>
            </a:r>
            <a:endParaRPr lang="de-AT" dirty="0"/>
          </a:p>
          <a:p>
            <a:r>
              <a:rPr lang="de-AT" dirty="0"/>
              <a:t>Starke Community (Open Source, </a:t>
            </a:r>
            <a:r>
              <a:rPr lang="de-AT" dirty="0" err="1"/>
              <a:t>free</a:t>
            </a:r>
            <a:r>
              <a:rPr lang="de-AT" dirty="0"/>
              <a:t>)</a:t>
            </a:r>
          </a:p>
          <a:p>
            <a:r>
              <a:rPr lang="de-AT" dirty="0"/>
              <a:t>Freiheiten, Flexibilität und Anpassbarkeit</a:t>
            </a:r>
          </a:p>
          <a:p>
            <a:r>
              <a:rPr lang="de-AT" dirty="0"/>
              <a:t>Einfache und mächtige Automatisierungsmöglichkeit</a:t>
            </a:r>
          </a:p>
          <a:p>
            <a:r>
              <a:rPr lang="de-AT" dirty="0"/>
              <a:t>Security und Privacy</a:t>
            </a:r>
          </a:p>
          <a:p>
            <a:r>
              <a:rPr lang="de-AT" dirty="0"/>
              <a:t>Gut gepflegte Doku (</a:t>
            </a:r>
            <a:r>
              <a:rPr lang="de-AT" dirty="0">
                <a:hlinkClick r:id="rId2"/>
              </a:rPr>
              <a:t>https://www.home-assistant.io/</a:t>
            </a:r>
            <a:r>
              <a:rPr lang="de-AT" dirty="0"/>
              <a:t> )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1146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2681D-6CD0-2C2E-0D2A-8A9C7A4D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Vergleich der Mitbewerber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3FC6DD-71BC-E0DD-0B8F-640F9FC195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7504" y="980728"/>
            <a:ext cx="8207375" cy="4608165"/>
          </a:xfrm>
        </p:spPr>
        <p:txBody>
          <a:bodyPr/>
          <a:lstStyle/>
          <a:p>
            <a:r>
              <a:rPr lang="de-AT" dirty="0"/>
              <a:t>DA </a:t>
            </a:r>
            <a:r>
              <a:rPr lang="de-AT" sz="2400" dirty="0">
                <a:hlinkClick r:id="rId2"/>
              </a:rPr>
              <a:t>https://d-nb.info/1154866785/34</a:t>
            </a:r>
            <a:endParaRPr lang="de-AT" dirty="0"/>
          </a:p>
        </p:txBody>
      </p:sp>
      <p:pic>
        <p:nvPicPr>
          <p:cNvPr id="3074" name="Picture 2" descr="ioBroker - Smart Home Franken e.V.">
            <a:extLst>
              <a:ext uri="{FF2B5EF4-FFF2-40B4-BE49-F238E27FC236}">
                <a16:creationId xmlns:a16="http://schemas.microsoft.com/office/drawing/2014/main" id="{7C7609E1-3807-A894-2280-D12172769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070" y="1170729"/>
            <a:ext cx="1578212" cy="88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openHAB">
            <a:extLst>
              <a:ext uri="{FF2B5EF4-FFF2-40B4-BE49-F238E27FC236}">
                <a16:creationId xmlns:a16="http://schemas.microsoft.com/office/drawing/2014/main" id="{9201D838-331A-BC05-D0FE-812470590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972825"/>
            <a:ext cx="1805641" cy="395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platzhalter 2">
            <a:extLst>
              <a:ext uri="{FF2B5EF4-FFF2-40B4-BE49-F238E27FC236}">
                <a16:creationId xmlns:a16="http://schemas.microsoft.com/office/drawing/2014/main" id="{F644A465-FFAC-A1CA-A84A-BF7B04F38102}"/>
              </a:ext>
            </a:extLst>
          </p:cNvPr>
          <p:cNvSpPr txBox="1">
            <a:spLocks/>
          </p:cNvSpPr>
          <p:nvPr/>
        </p:nvSpPr>
        <p:spPr>
          <a:xfrm>
            <a:off x="620713" y="1421160"/>
            <a:ext cx="8207375" cy="4608165"/>
          </a:xfrm>
          <a:prstGeom prst="rect">
            <a:avLst/>
          </a:prstGeom>
        </p:spPr>
        <p:txBody>
          <a:bodyPr/>
          <a:lstStyle>
            <a:lvl1pPr marL="269875" indent="-2698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5959"/>
              </a:buClr>
              <a:buSzPct val="80000"/>
              <a:buFont typeface="Wingdings" pitchFamily="2" charset="2"/>
              <a:buChar char="§"/>
              <a:defRPr sz="2600" kern="1200">
                <a:solidFill>
                  <a:srgbClr val="404040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895350" indent="-354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5959"/>
              </a:buClr>
              <a:buFont typeface="Symbol" pitchFamily="18" charset="2"/>
              <a:buChar char="-"/>
              <a:defRPr sz="2400" kern="1200">
                <a:solidFill>
                  <a:srgbClr val="404040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343025" indent="-2698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5959"/>
              </a:buClr>
              <a:buSzPct val="80000"/>
              <a:buFont typeface="Wingdings" pitchFamily="2" charset="2"/>
              <a:buChar char="§"/>
              <a:defRPr sz="2200" kern="1200">
                <a:solidFill>
                  <a:srgbClr val="404040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790700" indent="-3540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5959"/>
              </a:buClr>
              <a:buFont typeface="Symbol" pitchFamily="18" charset="2"/>
              <a:buChar char="-"/>
              <a:defRPr sz="2000" kern="1200">
                <a:solidFill>
                  <a:srgbClr val="404040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sz="2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F7234EB-19EA-C48D-ED62-B9240A6E9B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3608" y="2129124"/>
            <a:ext cx="6772275" cy="4362450"/>
          </a:xfrm>
          <a:prstGeom prst="rect">
            <a:avLst/>
          </a:prstGeom>
        </p:spPr>
      </p:pic>
      <p:pic>
        <p:nvPicPr>
          <p:cNvPr id="3078" name="Picture 6" descr="Node-RED – Wikipedia">
            <a:extLst>
              <a:ext uri="{FF2B5EF4-FFF2-40B4-BE49-F238E27FC236}">
                <a16:creationId xmlns:a16="http://schemas.microsoft.com/office/drawing/2014/main" id="{4EA326FD-426D-446D-5F23-CF9542ADE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5883" y="1025264"/>
            <a:ext cx="883859" cy="88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3086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81449-F01E-44D9-F41A-B06B51C24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Nabu Casa – die Firma hinter HA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A2A5070-2078-7A84-312D-16E4B8DDD4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sz="2400" dirty="0">
                <a:hlinkClick r:id="rId2"/>
              </a:rPr>
              <a:t>https://www.nabucasa.com/about/</a:t>
            </a:r>
            <a:r>
              <a:rPr lang="de-AT" sz="2400" dirty="0"/>
              <a:t> </a:t>
            </a:r>
          </a:p>
          <a:p>
            <a:r>
              <a:rPr lang="de-AT" sz="2400" dirty="0"/>
              <a:t>Feierte kürzlich das 10-Jahres-Jubiläum</a:t>
            </a:r>
          </a:p>
          <a:p>
            <a:pPr lvl="1"/>
            <a:r>
              <a:rPr lang="de-AT" sz="2200" dirty="0">
                <a:hlinkClick r:id="rId3"/>
              </a:rPr>
              <a:t>https://www.youtube.com/watch?v=EmLV6lJLzSU&amp;ab_channel=HomeAssistant</a:t>
            </a:r>
            <a:r>
              <a:rPr lang="de-AT" sz="2200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15847-C743-5070-66D8-26B044108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688" y="2996952"/>
            <a:ext cx="5904656" cy="356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322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24C480-2C69-C43E-2261-B39B95FE1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 – Installationsmethoden (SW)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A99A70-CAA8-4A2E-6E4C-5B11F96BDE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>
                <a:hlinkClick r:id="rId2"/>
              </a:rPr>
              <a:t>https://www.home-assistant.io/installation/</a:t>
            </a:r>
            <a:r>
              <a:rPr lang="de-AT" dirty="0"/>
              <a:t> </a:t>
            </a:r>
          </a:p>
          <a:p>
            <a:r>
              <a:rPr lang="de-AT" dirty="0"/>
              <a:t>Home </a:t>
            </a:r>
            <a:r>
              <a:rPr lang="de-AT" dirty="0" err="1"/>
              <a:t>Assistant</a:t>
            </a:r>
            <a:r>
              <a:rPr lang="de-AT" dirty="0"/>
              <a:t> Operating System</a:t>
            </a:r>
          </a:p>
          <a:p>
            <a:pPr lvl="1"/>
            <a:r>
              <a:rPr lang="de-AT" dirty="0"/>
              <a:t>HA übernimmt Kontrolle über Maschine</a:t>
            </a:r>
          </a:p>
          <a:p>
            <a:pPr lvl="1"/>
            <a:r>
              <a:rPr lang="de-AT" dirty="0"/>
              <a:t>Supervisor kümmert sich um Updates und </a:t>
            </a:r>
            <a:r>
              <a:rPr lang="de-AT" dirty="0" err="1"/>
              <a:t>AddOns</a:t>
            </a:r>
            <a:endParaRPr lang="de-AT" dirty="0"/>
          </a:p>
          <a:p>
            <a:r>
              <a:rPr lang="de-AT" dirty="0"/>
              <a:t>Home </a:t>
            </a:r>
            <a:r>
              <a:rPr lang="de-AT" dirty="0" err="1"/>
              <a:t>Assistant</a:t>
            </a:r>
            <a:r>
              <a:rPr lang="de-AT" dirty="0"/>
              <a:t> Container</a:t>
            </a:r>
          </a:p>
          <a:p>
            <a:pPr lvl="1"/>
            <a:r>
              <a:rPr lang="de-AT" dirty="0"/>
              <a:t>HA Core läuft unter Docker</a:t>
            </a:r>
          </a:p>
          <a:p>
            <a:pPr lvl="1"/>
            <a:r>
              <a:rPr lang="de-AT" dirty="0"/>
              <a:t>Keine </a:t>
            </a:r>
            <a:r>
              <a:rPr lang="de-AT" dirty="0" err="1"/>
              <a:t>AddOns</a:t>
            </a:r>
            <a:endParaRPr lang="de-AT" dirty="0"/>
          </a:p>
          <a:p>
            <a:r>
              <a:rPr lang="de-AT" dirty="0"/>
              <a:t>Manuelle Installation von HA</a:t>
            </a:r>
          </a:p>
          <a:p>
            <a:pPr lvl="1"/>
            <a:r>
              <a:rPr lang="de-AT" dirty="0"/>
              <a:t>Direkt unter Debian</a:t>
            </a:r>
          </a:p>
          <a:p>
            <a:pPr lvl="1"/>
            <a:r>
              <a:rPr lang="de-AT" dirty="0"/>
              <a:t>Unter Python VE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64087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D27BE0-B1BB-5D45-8C3C-E15E5E00F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Möglichkeiten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DB39FB-BDD0-EFDA-9E68-BFE682AB3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082BEC4-05BF-70FF-990C-DB86E7779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981075"/>
            <a:ext cx="6889105" cy="556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862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5F507E-8658-EC6F-217F-AD2460E1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Hardware-Plattformen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47A7E6-E511-E68F-3A27-F3B2F1B51C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09067"/>
            <a:ext cx="8207375" cy="4608165"/>
          </a:xfrm>
        </p:spPr>
        <p:txBody>
          <a:bodyPr/>
          <a:lstStyle/>
          <a:p>
            <a:r>
              <a:rPr lang="de-AT" sz="2400" dirty="0"/>
              <a:t>Raspberry Pi 4 mit idealerweise 8GB und SSD</a:t>
            </a:r>
          </a:p>
          <a:p>
            <a:pPr lvl="1"/>
            <a:r>
              <a:rPr lang="de-AT" sz="2000" dirty="0"/>
              <a:t>Bedingt leistungsfähig</a:t>
            </a:r>
          </a:p>
          <a:p>
            <a:pPr lvl="1"/>
            <a:r>
              <a:rPr lang="de-AT" sz="2000" dirty="0"/>
              <a:t>Geringer Energiebedarf (ca. 4W)</a:t>
            </a:r>
          </a:p>
          <a:p>
            <a:r>
              <a:rPr lang="de-AT" sz="2200" dirty="0"/>
              <a:t>Raspberry Pi 5</a:t>
            </a:r>
          </a:p>
          <a:p>
            <a:r>
              <a:rPr lang="de-AT" sz="2200" dirty="0" err="1"/>
              <a:t>Odroid</a:t>
            </a:r>
            <a:r>
              <a:rPr lang="de-AT" sz="2200" dirty="0"/>
              <a:t> N2+</a:t>
            </a:r>
          </a:p>
          <a:p>
            <a:pPr lvl="1"/>
            <a:endParaRPr lang="de-AT" sz="2000" dirty="0"/>
          </a:p>
          <a:p>
            <a:r>
              <a:rPr lang="de-AT" sz="2400" dirty="0"/>
              <a:t>Altes Notebook/</a:t>
            </a:r>
            <a:r>
              <a:rPr lang="de-AT" sz="2400" dirty="0" err="1"/>
              <a:t>ThinClient</a:t>
            </a:r>
            <a:r>
              <a:rPr lang="de-AT" sz="2400" dirty="0"/>
              <a:t> </a:t>
            </a:r>
            <a:r>
              <a:rPr lang="de-AT" sz="2000" dirty="0"/>
              <a:t>(Dell </a:t>
            </a:r>
            <a:r>
              <a:rPr lang="de-AT" sz="2000" dirty="0" err="1"/>
              <a:t>Wyse</a:t>
            </a:r>
            <a:r>
              <a:rPr lang="de-AT" sz="2000" dirty="0"/>
              <a:t> 5070, HP T630)</a:t>
            </a:r>
            <a:endParaRPr lang="de-AT" sz="2400" dirty="0"/>
          </a:p>
          <a:p>
            <a:pPr lvl="1"/>
            <a:r>
              <a:rPr lang="de-AT" sz="2000" dirty="0"/>
              <a:t>Sehr leistungsfähig</a:t>
            </a:r>
          </a:p>
          <a:p>
            <a:pPr lvl="1"/>
            <a:r>
              <a:rPr lang="de-AT" sz="2000" dirty="0"/>
              <a:t>Ca. 20W Leistung </a:t>
            </a:r>
            <a:r>
              <a:rPr lang="de-AT" sz="2000" dirty="0">
                <a:sym typeface="Wingdings" panose="05000000000000000000" pitchFamily="2" charset="2"/>
              </a:rPr>
              <a:t> ca. 50€ mehr Stromkosten/Jahr</a:t>
            </a:r>
          </a:p>
          <a:p>
            <a:pPr lvl="1"/>
            <a:endParaRPr lang="de-AT" sz="2000" dirty="0"/>
          </a:p>
          <a:p>
            <a:r>
              <a:rPr lang="de-AT" sz="2400" dirty="0" err="1"/>
              <a:t>Barebone</a:t>
            </a:r>
            <a:r>
              <a:rPr lang="de-AT" sz="2400" dirty="0"/>
              <a:t>-PC/NUC	</a:t>
            </a:r>
          </a:p>
          <a:p>
            <a:pPr lvl="1"/>
            <a:r>
              <a:rPr lang="de-AT" sz="2200" dirty="0"/>
              <a:t>„</a:t>
            </a:r>
            <a:r>
              <a:rPr lang="de-AT" sz="2200" dirty="0">
                <a:hlinkClick r:id="rId3"/>
              </a:rPr>
              <a:t>Seminar-Server</a:t>
            </a:r>
            <a:r>
              <a:rPr lang="de-AT" sz="2200" dirty="0"/>
              <a:t>“</a:t>
            </a:r>
          </a:p>
          <a:p>
            <a:pPr lvl="1"/>
            <a:r>
              <a:rPr lang="de-AT" sz="2200" dirty="0"/>
              <a:t>Neue Alder Lake N100 Mini-PC</a:t>
            </a:r>
          </a:p>
          <a:p>
            <a:pPr lvl="1"/>
            <a:r>
              <a:rPr lang="de-AT" sz="2400" dirty="0"/>
              <a:t>Teurer, aber geringere Stromkosten/Jahr (25€/Jahr)</a:t>
            </a:r>
            <a:endParaRPr lang="de-AT" sz="2200" dirty="0"/>
          </a:p>
        </p:txBody>
      </p:sp>
    </p:spTree>
    <p:extLst>
      <p:ext uri="{BB962C8B-B14F-4D97-AF65-F5344CB8AC3E}">
        <p14:creationId xmlns:p14="http://schemas.microsoft.com/office/powerpoint/2010/main" val="358548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4B21BE-7892-44A8-7B64-FCF6D89F9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Benchmarks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EAD430D-2AB8-1C4C-EC89-99B007AEAD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E7CA9B7-25AB-032D-A1D9-CAB0DDCED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2776"/>
            <a:ext cx="8460432" cy="474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48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9D159A-63F8-9D46-6BD8-D76BE7170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Eure Wunschliste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8998B9-5F33-D69A-D7CD-5EF636C99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>
                <a:hlinkClick r:id="rId2"/>
              </a:rPr>
              <a:t>https://fragab.de/1452pcTh</a:t>
            </a:r>
            <a:r>
              <a:rPr lang="de-AT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1B43E93-1357-1174-4F56-DEB0784A4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2277027"/>
            <a:ext cx="7700919" cy="230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9714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751D5A-18EA-3149-A4B0-BD293CCAF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Energieverbrauch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B4FA9FA-DDB3-10FC-3773-686E5822C7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642E2F-9DF2-7B22-71B3-4D85A18AA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097622"/>
            <a:ext cx="8640960" cy="499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32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E053B5-FDB0-289F-4AF5-9D543CB1A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Notebook/Mini-PC ermöglicht mehr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CC51377-F8DA-86BB-0AB0-F7C28B7690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B172A90-75A1-1858-0639-F46505599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42623"/>
            <a:ext cx="8229600" cy="417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48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37E28-EED2-43A3-F47F-6D5526135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HA im Container – Selbst ist der Supervisor</a:t>
            </a:r>
            <a:endParaRPr lang="de-AT" sz="280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C499CA2-4720-B464-D248-CC4008C7DA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1520" y="1052736"/>
            <a:ext cx="8207375" cy="4608165"/>
          </a:xfrm>
        </p:spPr>
        <p:txBody>
          <a:bodyPr/>
          <a:lstStyle/>
          <a:p>
            <a:r>
              <a:rPr lang="de-DE" dirty="0" err="1"/>
              <a:t>AddOns</a:t>
            </a:r>
            <a:r>
              <a:rPr lang="de-DE" dirty="0"/>
              <a:t> als eigene Docker-Container</a:t>
            </a:r>
          </a:p>
          <a:p>
            <a:r>
              <a:rPr lang="de-DE" dirty="0"/>
              <a:t>Backup/Restore</a:t>
            </a:r>
          </a:p>
          <a:p>
            <a:r>
              <a:rPr lang="de-DE" dirty="0"/>
              <a:t>System aktuell halten</a:t>
            </a:r>
          </a:p>
          <a:p>
            <a:pPr lvl="1"/>
            <a:r>
              <a:rPr lang="de-AT" sz="1800" dirty="0">
                <a:hlinkClick r:id="rId2"/>
              </a:rPr>
              <a:t>https://community.home-assistant.io/t/moving-ha-to-docker-trying-to-restore-a-backup/477800/4</a:t>
            </a:r>
            <a:r>
              <a:rPr lang="de-DE" sz="1800" dirty="0"/>
              <a:t> </a:t>
            </a:r>
            <a:endParaRPr lang="de-AT"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2C2D961-2EB3-5D8D-73FE-28FF31359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3429000"/>
            <a:ext cx="529936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90974-9314-7BD5-43D3-CBF7123D1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2023 war das Year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voice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98D2E2-7C37-8472-E83B-E37A789AD6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sz="2400" dirty="0"/>
              <a:t>Chapter 4: </a:t>
            </a:r>
            <a:r>
              <a:rPr lang="de-AT" sz="2400" dirty="0" err="1"/>
              <a:t>WakeUpWord</a:t>
            </a:r>
            <a:endParaRPr lang="de-AT" sz="2400" dirty="0"/>
          </a:p>
          <a:p>
            <a:pPr lvl="1"/>
            <a:r>
              <a:rPr lang="de-AT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de-AT" sz="16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https://www.youtube.com/watch?v=YzgYYkOrnhQ&amp;ab_channel=HomeAssistant</a:t>
            </a:r>
            <a:endParaRPr lang="de-AT" sz="2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C635C69-6C94-990C-8B7C-A4A098C38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2492896"/>
            <a:ext cx="6232685" cy="343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56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BE2295-BB1E-1445-24F3-7E1A6AFD1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Remote Access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F68FA33-061A-6429-BD95-B734602D18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125091"/>
            <a:ext cx="8207375" cy="4608165"/>
          </a:xfrm>
        </p:spPr>
        <p:txBody>
          <a:bodyPr/>
          <a:lstStyle/>
          <a:p>
            <a:r>
              <a:rPr lang="de-AT" dirty="0"/>
              <a:t>Sicherheit </a:t>
            </a:r>
            <a:r>
              <a:rPr lang="de-AT" dirty="0">
                <a:sym typeface="Wingdings" panose="05000000000000000000" pitchFamily="2" charset="2"/>
              </a:rPr>
              <a:t> Bequemlichkeit</a:t>
            </a:r>
          </a:p>
          <a:p>
            <a:r>
              <a:rPr lang="de-AT" dirty="0">
                <a:sym typeface="Wingdings" panose="05000000000000000000" pitchFamily="2" charset="2"/>
              </a:rPr>
              <a:t>VPN z.B. mittels </a:t>
            </a:r>
            <a:r>
              <a:rPr lang="de-AT" dirty="0" err="1">
                <a:sym typeface="Wingdings" panose="05000000000000000000" pitchFamily="2" charset="2"/>
              </a:rPr>
              <a:t>WireGuard</a:t>
            </a:r>
            <a:endParaRPr lang="de-AT" dirty="0">
              <a:sym typeface="Wingdings" panose="05000000000000000000" pitchFamily="2" charset="2"/>
            </a:endParaRPr>
          </a:p>
          <a:p>
            <a:pPr lvl="1"/>
            <a:r>
              <a:rPr lang="de-AT" dirty="0">
                <a:sym typeface="Wingdings" panose="05000000000000000000" pitchFamily="2" charset="2"/>
              </a:rPr>
              <a:t>Nur berechtigte Geräte haben Zugriff</a:t>
            </a:r>
          </a:p>
          <a:p>
            <a:r>
              <a:rPr lang="de-AT" dirty="0">
                <a:sym typeface="Wingdings" panose="05000000000000000000" pitchFamily="2" charset="2"/>
              </a:rPr>
              <a:t>Zugriff über </a:t>
            </a:r>
            <a:r>
              <a:rPr lang="de-AT" dirty="0" err="1">
                <a:sym typeface="Wingdings" panose="05000000000000000000" pitchFamily="2" charset="2"/>
              </a:rPr>
              <a:t>DynDns</a:t>
            </a:r>
            <a:endParaRPr lang="de-AT" dirty="0">
              <a:sym typeface="Wingdings" panose="05000000000000000000" pitchFamily="2" charset="2"/>
            </a:endParaRPr>
          </a:p>
          <a:p>
            <a:pPr lvl="1"/>
            <a:r>
              <a:rPr lang="de-AT" dirty="0">
                <a:sym typeface="Wingdings" panose="05000000000000000000" pitchFamily="2" charset="2"/>
              </a:rPr>
              <a:t>Erfordert offene Ports im Router</a:t>
            </a:r>
          </a:p>
          <a:p>
            <a:pPr lvl="1"/>
            <a:r>
              <a:rPr lang="de-AT" dirty="0">
                <a:sym typeface="Wingdings" panose="05000000000000000000" pitchFamily="2" charset="2"/>
              </a:rPr>
              <a:t>Implementierungen</a:t>
            </a:r>
          </a:p>
          <a:p>
            <a:pPr lvl="2"/>
            <a:r>
              <a:rPr lang="de-AT" dirty="0"/>
              <a:t> Nabu Casa Cloud</a:t>
            </a:r>
          </a:p>
          <a:p>
            <a:pPr lvl="2"/>
            <a:r>
              <a:rPr lang="de-AT" dirty="0" err="1"/>
              <a:t>AddOn</a:t>
            </a:r>
            <a:r>
              <a:rPr lang="de-AT" dirty="0"/>
              <a:t> </a:t>
            </a:r>
            <a:r>
              <a:rPr lang="de-AT" dirty="0" err="1"/>
              <a:t>DuckDns</a:t>
            </a:r>
            <a:endParaRPr lang="de-AT" dirty="0"/>
          </a:p>
          <a:p>
            <a:pPr lvl="2"/>
            <a:r>
              <a:rPr lang="de-AT" dirty="0" err="1"/>
              <a:t>AddOn</a:t>
            </a:r>
            <a:r>
              <a:rPr lang="de-AT" dirty="0"/>
              <a:t> </a:t>
            </a:r>
            <a:r>
              <a:rPr lang="de-AT" dirty="0" err="1"/>
              <a:t>Nginx</a:t>
            </a:r>
            <a:r>
              <a:rPr lang="de-AT" dirty="0"/>
              <a:t> Proxy Manager</a:t>
            </a:r>
          </a:p>
          <a:p>
            <a:pPr lvl="2"/>
            <a:r>
              <a:rPr lang="de-AT" dirty="0"/>
              <a:t>Eigene Konfiguration des Reverse Proxy</a:t>
            </a:r>
          </a:p>
          <a:p>
            <a:pPr lvl="3"/>
            <a:r>
              <a:rPr lang="de-AT" dirty="0"/>
              <a:t>Z.B. </a:t>
            </a:r>
            <a:r>
              <a:rPr lang="de-AT" dirty="0" err="1"/>
              <a:t>Nginx</a:t>
            </a:r>
            <a:r>
              <a:rPr lang="de-AT" dirty="0"/>
              <a:t> und </a:t>
            </a:r>
            <a:r>
              <a:rPr lang="de-AT" dirty="0" err="1"/>
              <a:t>Certbot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280618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52265-C7EB-182A-1E00-D1C301F0D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 - Möglichkeiten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3C5FC38-BE3F-F64B-E2D1-C879CAD98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124744"/>
            <a:ext cx="8207375" cy="4608165"/>
          </a:xfrm>
        </p:spPr>
        <p:txBody>
          <a:bodyPr/>
          <a:lstStyle/>
          <a:p>
            <a:r>
              <a:rPr lang="de-AT" dirty="0"/>
              <a:t>Visualisierung</a:t>
            </a:r>
          </a:p>
          <a:p>
            <a:pPr lvl="1"/>
            <a:r>
              <a:rPr lang="de-AT" dirty="0"/>
              <a:t>Einfache Dashboards</a:t>
            </a:r>
          </a:p>
          <a:p>
            <a:pPr lvl="2"/>
            <a:r>
              <a:rPr lang="de-AT" dirty="0"/>
              <a:t>Sehr viele </a:t>
            </a:r>
            <a:r>
              <a:rPr lang="de-AT" dirty="0" err="1"/>
              <a:t>CustomComponents</a:t>
            </a:r>
            <a:endParaRPr lang="de-AT" dirty="0"/>
          </a:p>
          <a:p>
            <a:pPr lvl="1"/>
            <a:r>
              <a:rPr lang="de-AT" dirty="0"/>
              <a:t>Komplexere Diagramme mittels </a:t>
            </a:r>
            <a:r>
              <a:rPr lang="de-AT" dirty="0" err="1"/>
              <a:t>Grafana</a:t>
            </a:r>
            <a:endParaRPr lang="de-AT" dirty="0"/>
          </a:p>
          <a:p>
            <a:r>
              <a:rPr lang="de-AT" dirty="0"/>
              <a:t>Automatisierungen</a:t>
            </a:r>
          </a:p>
          <a:p>
            <a:pPr lvl="1"/>
            <a:r>
              <a:rPr lang="de-AT" dirty="0"/>
              <a:t>Einfach über Assistenten</a:t>
            </a:r>
          </a:p>
          <a:p>
            <a:pPr lvl="1"/>
            <a:r>
              <a:rPr lang="de-AT" dirty="0"/>
              <a:t>Mächtiger mittels </a:t>
            </a:r>
            <a:r>
              <a:rPr lang="de-AT" dirty="0" err="1"/>
              <a:t>Yaml</a:t>
            </a:r>
            <a:endParaRPr lang="de-AT" dirty="0"/>
          </a:p>
          <a:p>
            <a:pPr lvl="1"/>
            <a:r>
              <a:rPr lang="de-AT" dirty="0"/>
              <a:t>Alternativ mittels </a:t>
            </a:r>
            <a:r>
              <a:rPr lang="de-AT" dirty="0" err="1"/>
              <a:t>NodeRed</a:t>
            </a:r>
            <a:endParaRPr lang="de-AT" dirty="0"/>
          </a:p>
          <a:p>
            <a:r>
              <a:rPr lang="de-AT" dirty="0" err="1"/>
              <a:t>Notification</a:t>
            </a:r>
            <a:endParaRPr lang="de-AT" dirty="0"/>
          </a:p>
          <a:p>
            <a:pPr lvl="1"/>
            <a:r>
              <a:rPr lang="de-AT" dirty="0"/>
              <a:t>Verschiedene Kanäle (App, Mail, …)</a:t>
            </a:r>
          </a:p>
          <a:p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67711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C2DBDA-3FA4-877F-B036-5D1223A60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Visualisierung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761885-F213-1155-84D3-154AD3BB46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4" y="1124744"/>
            <a:ext cx="3541668" cy="4608165"/>
          </a:xfrm>
        </p:spPr>
        <p:txBody>
          <a:bodyPr/>
          <a:lstStyle/>
          <a:p>
            <a:r>
              <a:rPr lang="de-AT" dirty="0"/>
              <a:t>Einfach, aber leistungsfähig</a:t>
            </a:r>
          </a:p>
          <a:p>
            <a:r>
              <a:rPr lang="de-AT" dirty="0"/>
              <a:t>Responsive web design</a:t>
            </a:r>
          </a:p>
          <a:p>
            <a:r>
              <a:rPr lang="de-AT" dirty="0"/>
              <a:t>Struktur</a:t>
            </a:r>
          </a:p>
          <a:p>
            <a:pPr lvl="1"/>
            <a:r>
              <a:rPr lang="de-AT" dirty="0"/>
              <a:t>Dashboards</a:t>
            </a:r>
          </a:p>
          <a:p>
            <a:pPr lvl="1"/>
            <a:r>
              <a:rPr lang="de-AT" dirty="0"/>
              <a:t>Views</a:t>
            </a:r>
          </a:p>
          <a:p>
            <a:pPr lvl="1"/>
            <a:r>
              <a:rPr lang="de-AT" dirty="0"/>
              <a:t>Cards</a:t>
            </a:r>
          </a:p>
          <a:p>
            <a:pPr lvl="1"/>
            <a:r>
              <a:rPr lang="de-AT" dirty="0" err="1"/>
              <a:t>Entities</a:t>
            </a:r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A49DB7E-8802-EF5C-5899-BBDA78C35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925448"/>
            <a:ext cx="3873312" cy="515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6146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908172-4AC2-8763-75B5-DB12E5A5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Companion-App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FCFB301-1FEE-298D-BDDA-4468DF4EEB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268760"/>
            <a:ext cx="5759871" cy="4608165"/>
          </a:xfrm>
        </p:spPr>
        <p:txBody>
          <a:bodyPr/>
          <a:lstStyle/>
          <a:p>
            <a:r>
              <a:rPr lang="de-AT" dirty="0"/>
              <a:t>Optimale Ergänzung</a:t>
            </a:r>
          </a:p>
          <a:p>
            <a:pPr lvl="1"/>
            <a:r>
              <a:rPr lang="de-AT" dirty="0" err="1"/>
              <a:t>Notifications</a:t>
            </a:r>
            <a:endParaRPr lang="de-AT" dirty="0"/>
          </a:p>
          <a:p>
            <a:pPr lvl="1"/>
            <a:r>
              <a:rPr lang="de-AT" dirty="0"/>
              <a:t>Remote Control</a:t>
            </a:r>
          </a:p>
          <a:p>
            <a:pPr lvl="1"/>
            <a:r>
              <a:rPr lang="de-AT" dirty="0"/>
              <a:t>Standort-Tracking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02D3007-92FF-2675-0412-4AFB5D263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200" y="1064157"/>
            <a:ext cx="2551725" cy="566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083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947B47-94B8-54C4-9463-199B32ED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Tablet als Zentrale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5BAEBC-DC62-564E-4CAA-C5FB7563D0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dirty="0">
                <a:hlinkClick r:id="rId2"/>
              </a:rPr>
              <a:t>https://hasshmo.dynv6.net/dashboard-tablet/0</a:t>
            </a:r>
            <a:r>
              <a:rPr lang="de-AT" dirty="0"/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BBCC897-2BEF-5208-4B6D-9A3C24A0B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844824"/>
            <a:ext cx="6893598" cy="434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85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B38A1A-43D6-717E-B41E-34A305712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Automatisierung per Assistent …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4F4785-7C61-1E50-7DE6-860DEAC1B8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0CF65DC-D5AA-70BC-5871-82328DE50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1124744"/>
            <a:ext cx="4177052" cy="552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71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7EBDB-4DA8-854E-D435-D711052FA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Geplanter Ablauf - Montag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3510C1-924C-6C11-6833-52C8DE0734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Einführung und Einstiegsbeispiel</a:t>
            </a:r>
          </a:p>
          <a:p>
            <a:pPr lvl="1"/>
            <a:r>
              <a:rPr lang="de-AT" dirty="0"/>
              <a:t>Quer durch den Gemüsegarten</a:t>
            </a:r>
          </a:p>
          <a:p>
            <a:pPr lvl="1"/>
            <a:r>
              <a:rPr lang="de-AT" dirty="0"/>
              <a:t>UI, </a:t>
            </a:r>
            <a:r>
              <a:rPr lang="de-AT" dirty="0" err="1"/>
              <a:t>Automations</a:t>
            </a:r>
            <a:r>
              <a:rPr lang="de-AT" dirty="0"/>
              <a:t>, </a:t>
            </a:r>
            <a:r>
              <a:rPr lang="de-AT" dirty="0" err="1"/>
              <a:t>Notifications</a:t>
            </a:r>
            <a:r>
              <a:rPr lang="de-AT" dirty="0"/>
              <a:t>, Companion-App</a:t>
            </a:r>
          </a:p>
          <a:p>
            <a:r>
              <a:rPr lang="de-AT" dirty="0"/>
              <a:t>Remote-Zugang</a:t>
            </a:r>
          </a:p>
          <a:p>
            <a:pPr lvl="1"/>
            <a:r>
              <a:rPr lang="de-AT" dirty="0"/>
              <a:t>VPN, HTTPS</a:t>
            </a:r>
          </a:p>
          <a:p>
            <a:r>
              <a:rPr lang="de-AT" dirty="0"/>
              <a:t>ESP-Home (Teil 1)</a:t>
            </a:r>
          </a:p>
          <a:p>
            <a:pPr lvl="1"/>
            <a:r>
              <a:rPr lang="de-AT" dirty="0" err="1"/>
              <a:t>SperlBox</a:t>
            </a:r>
            <a:r>
              <a:rPr lang="de-AT" dirty="0"/>
              <a:t> bauen</a:t>
            </a:r>
          </a:p>
          <a:p>
            <a:pPr lvl="1"/>
            <a:r>
              <a:rPr lang="de-AT" dirty="0"/>
              <a:t>Installation </a:t>
            </a:r>
            <a:r>
              <a:rPr lang="de-AT" dirty="0" err="1"/>
              <a:t>ESPHome</a:t>
            </a:r>
            <a:r>
              <a:rPr lang="de-AT" dirty="0"/>
              <a:t> CLI</a:t>
            </a:r>
          </a:p>
          <a:p>
            <a:pPr lvl="1"/>
            <a:r>
              <a:rPr lang="de-AT" dirty="0" err="1"/>
              <a:t>SperlBox</a:t>
            </a:r>
            <a:r>
              <a:rPr lang="de-AT" dirty="0"/>
              <a:t> konfigurieren</a:t>
            </a:r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179101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1DB14B-72F8-922F-5221-76F14BC1E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… oder per </a:t>
            </a:r>
            <a:r>
              <a:rPr lang="de-AT" dirty="0" err="1"/>
              <a:t>Yaml</a:t>
            </a:r>
            <a:r>
              <a:rPr lang="de-AT" dirty="0"/>
              <a:t> …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85A714-4D93-AB61-BFD9-64FE92BE7D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sz="2400" dirty="0"/>
              <a:t>Beispiel: 2 HA-Instanzen überwachen sich gegenseitig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13BD9E9-6A58-2E6F-0E77-86101DC8C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772816"/>
            <a:ext cx="5328592" cy="428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2870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0DACCE-2DE6-4DF5-8489-E240F00E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… oder per </a:t>
            </a:r>
            <a:r>
              <a:rPr lang="de-DE" dirty="0" err="1"/>
              <a:t>NodeRed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1A94F0A-59E0-4E18-843B-E5B81C3112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7504" y="1052736"/>
            <a:ext cx="8207375" cy="4608165"/>
          </a:xfrm>
        </p:spPr>
        <p:txBody>
          <a:bodyPr/>
          <a:lstStyle/>
          <a:p>
            <a:r>
              <a:rPr lang="de-DE" sz="2400" dirty="0"/>
              <a:t>Feuchtesensoren der Pflanzen abfragen und bei Bedarf Text am Dashboard anzeigen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5524054-5F82-FDE4-D848-74C324DAC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6" y="2348880"/>
            <a:ext cx="9144000" cy="2747026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76360F2-3639-6B27-6712-21D75ED0E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5416075"/>
            <a:ext cx="4536504" cy="136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54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8A883A-FB9F-9053-00A3-A4D302412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Notification</a:t>
            </a:r>
            <a:r>
              <a:rPr lang="de-AT" dirty="0"/>
              <a:t> per HA-App oder Handy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6E55AF-A8B8-3DA5-388A-AB49793DF2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268760"/>
            <a:ext cx="5327823" cy="4608165"/>
          </a:xfrm>
        </p:spPr>
        <p:txBody>
          <a:bodyPr/>
          <a:lstStyle/>
          <a:p>
            <a:r>
              <a:rPr lang="de-AT" dirty="0" err="1"/>
              <a:t>Watchdog</a:t>
            </a:r>
            <a:r>
              <a:rPr lang="de-AT" dirty="0"/>
              <a:t> wurde nicht getriggert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FFD7C3C-05E2-C2A1-2CDC-83E1951B7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168" y="1628800"/>
            <a:ext cx="2916188" cy="375848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10E8999-37AE-6F95-5021-586F9F52B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2132856"/>
            <a:ext cx="4819650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51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B0F1E-4C73-A220-DD61-6DC9138A1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AddOns</a:t>
            </a:r>
            <a:r>
              <a:rPr lang="de-AT" dirty="0"/>
              <a:t> erweitern die Funktionalität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41F9B9-F86B-73E5-DC2E-943CFF2B7B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Pro </a:t>
            </a:r>
            <a:r>
              <a:rPr lang="de-AT" dirty="0" err="1"/>
              <a:t>AddOn</a:t>
            </a:r>
            <a:r>
              <a:rPr lang="de-AT" dirty="0"/>
              <a:t> ein Docker-Container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1D0F92A-0A2D-1926-00CB-75B317F7C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1516"/>
            <a:ext cx="9144000" cy="272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248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4E5217-0120-A5F8-2765-4BCF23164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sz="2800" dirty="0"/>
              <a:t>Integrationen integrieren Geräte/Plattformen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056D91-0DA7-ADBC-DE73-B821C6D4C1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8" y="980728"/>
            <a:ext cx="8207375" cy="4608165"/>
          </a:xfrm>
        </p:spPr>
        <p:txBody>
          <a:bodyPr/>
          <a:lstStyle/>
          <a:p>
            <a:r>
              <a:rPr lang="de-AT" dirty="0"/>
              <a:t>Stärke von HA </a:t>
            </a:r>
            <a:r>
              <a:rPr lang="de-AT" dirty="0">
                <a:sym typeface="Wingdings" panose="05000000000000000000" pitchFamily="2" charset="2"/>
              </a:rPr>
              <a:t> es ist praktisch alles integrierbar</a:t>
            </a:r>
          </a:p>
          <a:p>
            <a:pPr lvl="1"/>
            <a:r>
              <a:rPr lang="de-AT" dirty="0">
                <a:sym typeface="Wingdings" panose="05000000000000000000" pitchFamily="2" charset="2"/>
              </a:rPr>
              <a:t>Über 2500 Integrationen</a:t>
            </a:r>
          </a:p>
          <a:p>
            <a:pPr lvl="1"/>
            <a:r>
              <a:rPr lang="de-AT" dirty="0">
                <a:sym typeface="Wingdings" panose="05000000000000000000" pitchFamily="2" charset="2"/>
              </a:rPr>
              <a:t>Zur Not über MQTT</a:t>
            </a:r>
          </a:p>
          <a:p>
            <a:pPr lvl="1"/>
            <a:r>
              <a:rPr lang="de-AT" dirty="0">
                <a:hlinkClick r:id="rId2"/>
              </a:rPr>
              <a:t>https://www.home-assistant.io/integrations</a:t>
            </a:r>
            <a:r>
              <a:rPr lang="de-AT" dirty="0">
                <a:sym typeface="Wingdings" panose="05000000000000000000" pitchFamily="2" charset="2"/>
              </a:rPr>
              <a:t> 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48530F1-21B8-FFE3-2E43-3108EBC04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84810"/>
            <a:ext cx="9144000" cy="297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774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136954-17E8-D323-8B6A-BC6A312DF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sz="2800" dirty="0"/>
              <a:t>Mögliche Integrationen im Kurs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9690DD-7AC2-E0DB-58EF-EEA19446D5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125091"/>
            <a:ext cx="8207375" cy="4608165"/>
          </a:xfrm>
        </p:spPr>
        <p:txBody>
          <a:bodyPr/>
          <a:lstStyle/>
          <a:p>
            <a:r>
              <a:rPr lang="de-AT" sz="2400" dirty="0"/>
              <a:t>Eigene ESP32-Devices über </a:t>
            </a:r>
            <a:r>
              <a:rPr lang="de-AT" sz="2400" dirty="0" err="1"/>
              <a:t>EspHome</a:t>
            </a:r>
            <a:endParaRPr lang="de-AT" sz="2400" dirty="0"/>
          </a:p>
          <a:p>
            <a:r>
              <a:rPr lang="de-AT" sz="2400" dirty="0" err="1"/>
              <a:t>Mqtt</a:t>
            </a:r>
            <a:r>
              <a:rPr lang="de-AT" sz="2400" dirty="0"/>
              <a:t> mit eigenem ESP32-Device (</a:t>
            </a:r>
            <a:r>
              <a:rPr lang="de-AT" sz="2400" dirty="0" err="1"/>
              <a:t>NiLi</a:t>
            </a:r>
            <a:r>
              <a:rPr lang="de-AT" sz="2400" dirty="0"/>
              <a:t>-Sensorbox)</a:t>
            </a:r>
          </a:p>
          <a:p>
            <a:r>
              <a:rPr lang="de-AT" sz="2400" dirty="0"/>
              <a:t>Bluetooth direkt und über Esp32-Proxy (</a:t>
            </a:r>
            <a:r>
              <a:rPr lang="de-AT" sz="2400" dirty="0" err="1"/>
              <a:t>MiFlora</a:t>
            </a:r>
            <a:r>
              <a:rPr lang="de-AT" sz="2400" dirty="0"/>
              <a:t>)</a:t>
            </a:r>
          </a:p>
          <a:p>
            <a:r>
              <a:rPr lang="de-AT" sz="2400" dirty="0"/>
              <a:t>Shelly lokal</a:t>
            </a:r>
          </a:p>
          <a:p>
            <a:r>
              <a:rPr lang="de-AT" sz="2400" dirty="0"/>
              <a:t>ZigBee mittels </a:t>
            </a:r>
            <a:r>
              <a:rPr lang="de-AT" sz="2400" dirty="0" err="1"/>
              <a:t>Sonoff</a:t>
            </a:r>
            <a:r>
              <a:rPr lang="de-AT" sz="2400" dirty="0"/>
              <a:t>-USB-Stick</a:t>
            </a:r>
          </a:p>
          <a:p>
            <a:pPr lvl="1"/>
            <a:r>
              <a:rPr lang="de-AT" sz="2200" dirty="0"/>
              <a:t>Günstige Devices von Lidl und </a:t>
            </a:r>
            <a:r>
              <a:rPr lang="de-AT" sz="2200" dirty="0" err="1"/>
              <a:t>Tuya</a:t>
            </a:r>
            <a:endParaRPr lang="de-AT" sz="2200" dirty="0"/>
          </a:p>
          <a:p>
            <a:r>
              <a:rPr lang="de-AT" sz="2400" dirty="0"/>
              <a:t>PV-Anlagen (Fronius, </a:t>
            </a:r>
            <a:r>
              <a:rPr lang="de-AT" sz="2400" dirty="0" err="1"/>
              <a:t>SolarEdge</a:t>
            </a:r>
            <a:r>
              <a:rPr lang="de-AT" sz="2400" dirty="0"/>
              <a:t>, Huawei) über </a:t>
            </a:r>
            <a:r>
              <a:rPr lang="de-AT" sz="2400" dirty="0" err="1"/>
              <a:t>ModBus</a:t>
            </a:r>
            <a:endParaRPr lang="de-AT" sz="2400" dirty="0"/>
          </a:p>
          <a:p>
            <a:r>
              <a:rPr lang="de-AT" sz="2400" dirty="0"/>
              <a:t>Kameras</a:t>
            </a:r>
          </a:p>
          <a:p>
            <a:r>
              <a:rPr lang="de-AT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71672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E169E1-520E-F1E5-0BCA-80FCB0AE1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Basisinstallation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9A9445-0456-CCFB-7FA2-4115997F03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97529C1-F33A-471E-2437-CB4D0B3AB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112" y="1552575"/>
            <a:ext cx="7343775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483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7EBDB-4DA8-854E-D435-D711052FA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Geplanter Ablauf - </a:t>
            </a:r>
            <a:r>
              <a:rPr lang="de-AT" sz="3200" dirty="0"/>
              <a:t>Dienstag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3510C1-924C-6C11-6833-52C8DE0734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dirty="0"/>
              <a:t> </a:t>
            </a:r>
            <a:r>
              <a:rPr lang="de-AT" dirty="0" err="1"/>
              <a:t>SperlBox</a:t>
            </a:r>
            <a:r>
              <a:rPr lang="de-AT" dirty="0"/>
              <a:t> Logik unterschiedlich implementieren</a:t>
            </a:r>
          </a:p>
          <a:p>
            <a:pPr lvl="1"/>
            <a:r>
              <a:rPr lang="de-AT" sz="2600" dirty="0" err="1"/>
              <a:t>Automations</a:t>
            </a:r>
            <a:endParaRPr lang="de-AT" sz="2600" dirty="0"/>
          </a:p>
          <a:p>
            <a:pPr lvl="1"/>
            <a:r>
              <a:rPr lang="de-AT" sz="2600" dirty="0"/>
              <a:t>Node-</a:t>
            </a:r>
            <a:r>
              <a:rPr lang="de-AT" sz="2600" dirty="0" err="1"/>
              <a:t>Red</a:t>
            </a:r>
            <a:endParaRPr lang="de-AT" sz="2600" dirty="0"/>
          </a:p>
          <a:p>
            <a:pPr lvl="1"/>
            <a:r>
              <a:rPr lang="de-AT" sz="2600" dirty="0" err="1"/>
              <a:t>ESPHome</a:t>
            </a:r>
            <a:r>
              <a:rPr lang="de-AT" sz="2600" dirty="0"/>
              <a:t> (</a:t>
            </a:r>
            <a:r>
              <a:rPr lang="de-AT" sz="2600" dirty="0" err="1"/>
              <a:t>advanced</a:t>
            </a:r>
            <a:r>
              <a:rPr lang="de-AT" sz="2600" dirty="0"/>
              <a:t>)</a:t>
            </a:r>
          </a:p>
          <a:p>
            <a:r>
              <a:rPr lang="de-AT" dirty="0"/>
              <a:t>Automatisierungen</a:t>
            </a:r>
          </a:p>
          <a:p>
            <a:pPr lvl="1"/>
            <a:r>
              <a:rPr lang="de-AT" sz="2600" dirty="0" err="1"/>
              <a:t>Tablettenreminder</a:t>
            </a:r>
            <a:endParaRPr lang="de-AT" sz="2600" dirty="0"/>
          </a:p>
          <a:p>
            <a:r>
              <a:rPr lang="de-AT" dirty="0"/>
              <a:t>Streifzug durch bestehende Installationen</a:t>
            </a:r>
          </a:p>
          <a:p>
            <a:r>
              <a:rPr lang="de-AT" dirty="0"/>
              <a:t>Miniprojekte für Mittwoch definieren</a:t>
            </a:r>
          </a:p>
        </p:txBody>
      </p:sp>
    </p:spTree>
    <p:extLst>
      <p:ext uri="{BB962C8B-B14F-4D97-AF65-F5344CB8AC3E}">
        <p14:creationId xmlns:p14="http://schemas.microsoft.com/office/powerpoint/2010/main" val="412108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7EBDB-4DA8-854E-D435-D711052FA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Geplanter Ablauf - </a:t>
            </a:r>
            <a:r>
              <a:rPr lang="de-AT" sz="3200" dirty="0"/>
              <a:t>Mittwoch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3510C1-924C-6C11-6833-52C8DE0734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sz="2800" dirty="0"/>
              <a:t>Miniprojekte in Kleingruppen</a:t>
            </a:r>
          </a:p>
          <a:p>
            <a:r>
              <a:rPr lang="de-AT" sz="2800" dirty="0"/>
              <a:t>Streifzug durch interessante Lösungen der Seminarteilnehmer</a:t>
            </a:r>
          </a:p>
          <a:p>
            <a:r>
              <a:rPr lang="de-AT" sz="2800" dirty="0"/>
              <a:t>Präsentationen</a:t>
            </a:r>
          </a:p>
        </p:txBody>
      </p:sp>
    </p:spTree>
    <p:extLst>
      <p:ext uri="{BB962C8B-B14F-4D97-AF65-F5344CB8AC3E}">
        <p14:creationId xmlns:p14="http://schemas.microsoft.com/office/powerpoint/2010/main" val="1748881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1FD953-6B06-5A01-46C8-D8F91A8A1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SmartHome – WOZU?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54CFEB-6B22-10B1-718A-662DEDA4D0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dirty="0"/>
              <a:t>Bequemlichkeit und Zeitersparnis</a:t>
            </a:r>
          </a:p>
          <a:p>
            <a:pPr lvl="1"/>
            <a:r>
              <a:rPr lang="de-AT" dirty="0"/>
              <a:t>Saugroboter</a:t>
            </a:r>
          </a:p>
          <a:p>
            <a:pPr lvl="1"/>
            <a:r>
              <a:rPr lang="de-AT" dirty="0"/>
              <a:t>Automatische Bewässerung</a:t>
            </a:r>
          </a:p>
          <a:p>
            <a:pPr lvl="1"/>
            <a:r>
              <a:rPr lang="de-AT" dirty="0"/>
              <a:t>Sprachsteuerung</a:t>
            </a:r>
          </a:p>
          <a:p>
            <a:r>
              <a:rPr lang="de-AT" dirty="0"/>
              <a:t>Energieeffizienz</a:t>
            </a:r>
          </a:p>
          <a:p>
            <a:pPr lvl="1"/>
            <a:r>
              <a:rPr lang="de-AT" dirty="0"/>
              <a:t>Erzeuger/Verbraucher gezielt schalten</a:t>
            </a:r>
          </a:p>
          <a:p>
            <a:r>
              <a:rPr lang="de-AT" dirty="0"/>
              <a:t>Neue Möglichkeiten</a:t>
            </a:r>
          </a:p>
          <a:p>
            <a:pPr lvl="1"/>
            <a:r>
              <a:rPr lang="de-AT" dirty="0"/>
              <a:t>Rollläden in Abhängigkeit des Sonnenstands und der Anwesenheit von Personen rauf- und runter fahren</a:t>
            </a:r>
          </a:p>
          <a:p>
            <a:r>
              <a:rPr lang="de-AT" dirty="0"/>
              <a:t>WAF</a:t>
            </a:r>
          </a:p>
        </p:txBody>
      </p:sp>
    </p:spTree>
    <p:extLst>
      <p:ext uri="{BB962C8B-B14F-4D97-AF65-F5344CB8AC3E}">
        <p14:creationId xmlns:p14="http://schemas.microsoft.com/office/powerpoint/2010/main" val="127280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E0937AA9-ABB0-BD11-1DC2-E8174145A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029" y="981075"/>
            <a:ext cx="8207376" cy="552303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EDC194D-C899-4B2B-EF72-F3D11341E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User-Interfaces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3710774-828B-39CD-3015-FF87690EA7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53277E4-566D-F1A2-5D0B-31C199EC4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05" y="1124744"/>
            <a:ext cx="8720016" cy="382738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BA67968-1779-7998-79CB-3E8AD5F520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4049" y="2075170"/>
            <a:ext cx="2909072" cy="4693865"/>
          </a:xfrm>
          <a:prstGeom prst="rect">
            <a:avLst/>
          </a:prstGeom>
        </p:spPr>
      </p:pic>
      <p:pic>
        <p:nvPicPr>
          <p:cNvPr id="1026" name="Picture 2" descr="Home-Dashboard, your Home Assistant Wall Control In Style - Mobile Apps - Home  Assistant Community">
            <a:extLst>
              <a:ext uri="{FF2B5EF4-FFF2-40B4-BE49-F238E27FC236}">
                <a16:creationId xmlns:a16="http://schemas.microsoft.com/office/drawing/2014/main" id="{874119F8-6CC7-0660-D338-E41D43A21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2919550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me-Dashboard, your Home Assistant Wall Control In Style - Mobile Apps - Home  Assistant Community">
            <a:extLst>
              <a:ext uri="{FF2B5EF4-FFF2-40B4-BE49-F238E27FC236}">
                <a16:creationId xmlns:a16="http://schemas.microsoft.com/office/drawing/2014/main" id="{6DC3F685-0E01-36A6-5E3E-0CABE2A15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790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861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ED363A-F8DD-B5A1-9297-88BE51357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Voraussetzungen für smartes Home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3BAD4F-A57F-7FE5-6BF4-9B07FBE609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dirty="0"/>
              <a:t>Erfassung von relevanten Zuständen</a:t>
            </a:r>
          </a:p>
          <a:p>
            <a:pPr lvl="1"/>
            <a:r>
              <a:rPr lang="de-AT" dirty="0"/>
              <a:t>Sensoren und Aktoren verschiedenster Hersteller </a:t>
            </a:r>
          </a:p>
          <a:p>
            <a:r>
              <a:rPr lang="de-AT" dirty="0"/>
              <a:t>Verarbeitung der Daten</a:t>
            </a:r>
          </a:p>
          <a:p>
            <a:pPr lvl="1"/>
            <a:r>
              <a:rPr lang="de-AT" dirty="0"/>
              <a:t>Automatisierungslogik</a:t>
            </a:r>
          </a:p>
          <a:p>
            <a:pPr lvl="2"/>
            <a:r>
              <a:rPr lang="de-AT" dirty="0"/>
              <a:t>Assistenzgestützt in HA</a:t>
            </a:r>
          </a:p>
          <a:p>
            <a:pPr lvl="2"/>
            <a:r>
              <a:rPr lang="de-AT" dirty="0"/>
              <a:t>Textbasiert über YAML in HA</a:t>
            </a:r>
          </a:p>
          <a:p>
            <a:pPr lvl="2"/>
            <a:r>
              <a:rPr lang="de-AT" dirty="0"/>
              <a:t>Per Code implementiert in </a:t>
            </a:r>
            <a:r>
              <a:rPr lang="de-AT" dirty="0" err="1"/>
              <a:t>NodeRed</a:t>
            </a:r>
            <a:endParaRPr lang="de-AT" dirty="0"/>
          </a:p>
          <a:p>
            <a:r>
              <a:rPr lang="de-AT" dirty="0"/>
              <a:t>Auslösen von Aktionen</a:t>
            </a:r>
          </a:p>
          <a:p>
            <a:pPr lvl="1"/>
            <a:r>
              <a:rPr lang="de-AT" dirty="0"/>
              <a:t>Regelung</a:t>
            </a:r>
          </a:p>
          <a:p>
            <a:pPr lvl="1"/>
            <a:r>
              <a:rPr lang="de-AT" dirty="0"/>
              <a:t>Schalten von Aktoren</a:t>
            </a:r>
          </a:p>
          <a:p>
            <a:pPr lvl="1"/>
            <a:r>
              <a:rPr lang="de-AT" dirty="0"/>
              <a:t>Verständigung im Ausnahmefall, …</a:t>
            </a:r>
          </a:p>
        </p:txBody>
      </p:sp>
    </p:spTree>
    <p:extLst>
      <p:ext uri="{BB962C8B-B14F-4D97-AF65-F5344CB8AC3E}">
        <p14:creationId xmlns:p14="http://schemas.microsoft.com/office/powerpoint/2010/main" val="161155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D9BC85-DAF3-D92F-B9EC-51C027AF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Aktuelle Situation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503F7B-DB2D-6CED-689C-10D8470F1C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sz="2400" dirty="0"/>
              <a:t>Viele unterschiedliche Systeme von vielen Herstellern</a:t>
            </a:r>
          </a:p>
          <a:p>
            <a:pPr lvl="1"/>
            <a:r>
              <a:rPr lang="de-AT" sz="2000" dirty="0"/>
              <a:t>Philips-Hue</a:t>
            </a:r>
          </a:p>
          <a:p>
            <a:pPr lvl="1"/>
            <a:r>
              <a:rPr lang="de-AT" sz="2000" dirty="0" err="1"/>
              <a:t>Homematic</a:t>
            </a:r>
            <a:endParaRPr lang="de-AT" sz="2000" dirty="0"/>
          </a:p>
          <a:p>
            <a:pPr lvl="1"/>
            <a:r>
              <a:rPr lang="de-AT" sz="2000" dirty="0"/>
              <a:t>Alexa,</a:t>
            </a:r>
          </a:p>
          <a:p>
            <a:pPr lvl="1"/>
            <a:r>
              <a:rPr lang="de-AT" sz="2000" dirty="0"/>
              <a:t>…</a:t>
            </a:r>
          </a:p>
          <a:p>
            <a:r>
              <a:rPr lang="de-AT" sz="2400" dirty="0"/>
              <a:t>Wildwuchs an Kommunikationsmedien (drahtgebunden, Funk, Optik, …) und Kommunikationsprotokollen</a:t>
            </a:r>
          </a:p>
          <a:p>
            <a:pPr lvl="1"/>
            <a:r>
              <a:rPr lang="de-AT" sz="2000" dirty="0"/>
              <a:t>BT, ZigBee, Wifi, …</a:t>
            </a:r>
          </a:p>
          <a:p>
            <a:pPr lvl="1"/>
            <a:r>
              <a:rPr lang="de-AT" sz="2000" dirty="0" err="1"/>
              <a:t>Properitäre</a:t>
            </a:r>
            <a:r>
              <a:rPr lang="de-AT" sz="2000" dirty="0"/>
              <a:t> Protokolle</a:t>
            </a:r>
          </a:p>
          <a:p>
            <a:pPr lvl="2"/>
            <a:r>
              <a:rPr lang="de-AT" sz="2000" dirty="0" err="1"/>
              <a:t>Homematic</a:t>
            </a:r>
            <a:endParaRPr lang="de-AT" sz="2000" dirty="0"/>
          </a:p>
          <a:p>
            <a:r>
              <a:rPr lang="de-AT" sz="2400" dirty="0"/>
              <a:t>Viele Cloudanbieter mit jeweils eigener App</a:t>
            </a:r>
          </a:p>
          <a:p>
            <a:pPr lvl="1"/>
            <a:r>
              <a:rPr lang="de-AT" sz="2200" dirty="0"/>
              <a:t>… und wieder wird mit Daten bezahlt</a:t>
            </a:r>
          </a:p>
        </p:txBody>
      </p:sp>
      <p:pic>
        <p:nvPicPr>
          <p:cNvPr id="2050" name="Picture 2" descr="Smart bulbs | Philips Hue AT">
            <a:extLst>
              <a:ext uri="{FF2B5EF4-FFF2-40B4-BE49-F238E27FC236}">
                <a16:creationId xmlns:a16="http://schemas.microsoft.com/office/drawing/2014/main" id="{3CBAC207-33B6-FDFC-2AD2-2E1BB1E28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1700237"/>
            <a:ext cx="990997" cy="99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mematic IP Funk Zentrale Access Point kaufen">
            <a:extLst>
              <a:ext uri="{FF2B5EF4-FFF2-40B4-BE49-F238E27FC236}">
                <a16:creationId xmlns:a16="http://schemas.microsoft.com/office/drawing/2014/main" id="{DE6C4EA9-A6CF-F10F-7521-73BDF2BF7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754948"/>
            <a:ext cx="998559" cy="881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MAZON Echo Dot 5. Generation mit Uhr, blau">
            <a:extLst>
              <a:ext uri="{FF2B5EF4-FFF2-40B4-BE49-F238E27FC236}">
                <a16:creationId xmlns:a16="http://schemas.microsoft.com/office/drawing/2014/main" id="{84F36BCE-DE74-FDB0-D605-5016D4F1F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5706" y="1611188"/>
            <a:ext cx="1651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Was ist Zigbee? Erklärung der weltweit populärsten  Smart-Light-Network-Technologie | Homey">
            <a:extLst>
              <a:ext uri="{FF2B5EF4-FFF2-40B4-BE49-F238E27FC236}">
                <a16:creationId xmlns:a16="http://schemas.microsoft.com/office/drawing/2014/main" id="{98505B0E-D98F-6252-402F-6DFC9078A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561" y="3774231"/>
            <a:ext cx="627483" cy="894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F69998E3-D081-6AE2-7CC5-C6E82DBA4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3777269"/>
            <a:ext cx="792088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293C4A48-823B-3301-C104-CCBAC67F8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332" y="3684329"/>
            <a:ext cx="885028" cy="88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Amazon Web Services – Wikipedia">
            <a:extLst>
              <a:ext uri="{FF2B5EF4-FFF2-40B4-BE49-F238E27FC236}">
                <a16:creationId xmlns:a16="http://schemas.microsoft.com/office/drawing/2014/main" id="{CAD6DFB4-841E-7C94-985F-D1067A0B0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9" y="6161432"/>
            <a:ext cx="711319" cy="42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logo">
            <a:extLst>
              <a:ext uri="{FF2B5EF4-FFF2-40B4-BE49-F238E27FC236}">
                <a16:creationId xmlns:a16="http://schemas.microsoft.com/office/drawing/2014/main" id="{946AE647-A3B9-22EF-C76C-407DBF07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279" y="6092725"/>
            <a:ext cx="1021282" cy="52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Google Nest – Wikipedia">
            <a:extLst>
              <a:ext uri="{FF2B5EF4-FFF2-40B4-BE49-F238E27FC236}">
                <a16:creationId xmlns:a16="http://schemas.microsoft.com/office/drawing/2014/main" id="{8D984224-E41F-C070-549C-F6E560250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262" y="6044423"/>
            <a:ext cx="1352745" cy="468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7949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804</Words>
  <Application>Microsoft Office PowerPoint</Application>
  <PresentationFormat>Bildschirmpräsentation (4:3)</PresentationFormat>
  <Paragraphs>193</Paragraphs>
  <Slides>36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36</vt:i4>
      </vt:variant>
    </vt:vector>
  </HeadingPairs>
  <TitlesOfParts>
    <vt:vector size="42" baseType="lpstr">
      <vt:lpstr>Arial</vt:lpstr>
      <vt:lpstr>Calibri</vt:lpstr>
      <vt:lpstr>Consolas</vt:lpstr>
      <vt:lpstr>Symbol</vt:lpstr>
      <vt:lpstr>Wingdings</vt:lpstr>
      <vt:lpstr>2_Larissa</vt:lpstr>
      <vt:lpstr>Kursunterlagen</vt:lpstr>
      <vt:lpstr>Eure Wunschliste</vt:lpstr>
      <vt:lpstr>Geplanter Ablauf - Montag</vt:lpstr>
      <vt:lpstr>Geplanter Ablauf - Dienstag</vt:lpstr>
      <vt:lpstr>Geplanter Ablauf - Mittwoch</vt:lpstr>
      <vt:lpstr>SmartHome – WOZU?</vt:lpstr>
      <vt:lpstr>User-Interfaces</vt:lpstr>
      <vt:lpstr>Voraussetzungen für smartes Home</vt:lpstr>
      <vt:lpstr>Aktuelle Situation</vt:lpstr>
      <vt:lpstr>Ein neuer Anlauf aus dem Chaos </vt:lpstr>
      <vt:lpstr>Zigbee und Matter</vt:lpstr>
      <vt:lpstr>Viele der Player waren schon 2005 dabei</vt:lpstr>
      <vt:lpstr>Wieso also HomeAssistant?</vt:lpstr>
      <vt:lpstr>Vergleich der Mitbewerber</vt:lpstr>
      <vt:lpstr>Nabu Casa – die Firma hinter HA</vt:lpstr>
      <vt:lpstr>HA – Installationsmethoden (SW)</vt:lpstr>
      <vt:lpstr>Möglichkeiten</vt:lpstr>
      <vt:lpstr>Hardware-Plattformen</vt:lpstr>
      <vt:lpstr>Benchmarks</vt:lpstr>
      <vt:lpstr>Energieverbrauch</vt:lpstr>
      <vt:lpstr>Notebook/Mini-PC ermöglicht mehr</vt:lpstr>
      <vt:lpstr>HA im Container – Selbst ist der Supervisor</vt:lpstr>
      <vt:lpstr>2023 war das Year of the voice</vt:lpstr>
      <vt:lpstr>Remote Access</vt:lpstr>
      <vt:lpstr>HA - Möglichkeiten</vt:lpstr>
      <vt:lpstr>Visualisierung </vt:lpstr>
      <vt:lpstr>Companion-App</vt:lpstr>
      <vt:lpstr>Tablet als Zentrale</vt:lpstr>
      <vt:lpstr>Automatisierung per Assistent …</vt:lpstr>
      <vt:lpstr>… oder per Yaml …</vt:lpstr>
      <vt:lpstr>… oder per NodeRed</vt:lpstr>
      <vt:lpstr>Notification per HA-App oder Handy</vt:lpstr>
      <vt:lpstr>AddOns erweitern die Funktionalität</vt:lpstr>
      <vt:lpstr>Integrationen integrieren Geräte/Plattformen</vt:lpstr>
      <vt:lpstr>Mögliche Integrationen im Kurs</vt:lpstr>
      <vt:lpstr>Basisinstallation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Köck</dc:creator>
  <cp:lastModifiedBy>Gerald Köck</cp:lastModifiedBy>
  <cp:revision>869</cp:revision>
  <dcterms:created xsi:type="dcterms:W3CDTF">2011-08-18T07:37:01Z</dcterms:created>
  <dcterms:modified xsi:type="dcterms:W3CDTF">2024-04-14T17:52:49Z</dcterms:modified>
</cp:coreProperties>
</file>